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Fira Sans" panose="020B0503050000020004" pitchFamily="34" charset="0"/>
      <p:regular r:id="rId18"/>
    </p:embeddedFont>
    <p:embeddedFont>
      <p:font typeface="Fira Sans Bold" panose="020B0604020202020204" charset="0"/>
      <p:regular r:id="rId19"/>
    </p:embeddedFont>
    <p:embeddedFont>
      <p:font typeface="Public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sv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0" y="35135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23808" b="-2380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5400000">
            <a:off x="10" y="1410814"/>
            <a:ext cx="2055372" cy="2055372"/>
          </a:xfrm>
          <a:custGeom>
            <a:avLst/>
            <a:gdLst/>
            <a:ahLst/>
            <a:cxnLst/>
            <a:rect l="l" t="t" r="r" b="b"/>
            <a:pathLst>
              <a:path w="2055372" h="2055372">
                <a:moveTo>
                  <a:pt x="0" y="0"/>
                </a:moveTo>
                <a:lnTo>
                  <a:pt x="2055372" y="0"/>
                </a:lnTo>
                <a:lnTo>
                  <a:pt x="2055372" y="2055372"/>
                </a:lnTo>
                <a:lnTo>
                  <a:pt x="0" y="2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4310" t="20450" r="-4310" b="-2045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3632450" y="260276"/>
            <a:ext cx="4655550" cy="10469152"/>
          </a:xfrm>
          <a:custGeom>
            <a:avLst/>
            <a:gdLst/>
            <a:ahLst/>
            <a:cxnLst/>
            <a:rect l="l" t="t" r="r" b="b"/>
            <a:pathLst>
              <a:path w="4655550" h="10469152">
                <a:moveTo>
                  <a:pt x="0" y="0"/>
                </a:moveTo>
                <a:lnTo>
                  <a:pt x="4655550" y="0"/>
                </a:lnTo>
                <a:lnTo>
                  <a:pt x="4655550" y="10469152"/>
                </a:lnTo>
                <a:lnTo>
                  <a:pt x="0" y="10469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839" r="-3325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flipH="1">
            <a:off x="1623400" y="6665850"/>
            <a:ext cx="3621200" cy="3621148"/>
          </a:xfrm>
          <a:custGeom>
            <a:avLst/>
            <a:gdLst/>
            <a:ahLst/>
            <a:cxnLst/>
            <a:rect l="l" t="t" r="r" b="b"/>
            <a:pathLst>
              <a:path w="3621200" h="3621148">
                <a:moveTo>
                  <a:pt x="3621200" y="0"/>
                </a:moveTo>
                <a:lnTo>
                  <a:pt x="0" y="0"/>
                </a:lnTo>
                <a:lnTo>
                  <a:pt x="0" y="3621148"/>
                </a:lnTo>
                <a:lnTo>
                  <a:pt x="3621200" y="3621148"/>
                </a:lnTo>
                <a:lnTo>
                  <a:pt x="3621200" y="0"/>
                </a:lnTo>
                <a:close/>
              </a:path>
            </a:pathLst>
          </a:custGeom>
          <a:blipFill>
            <a:blip r:embed="rId7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1743700" y="7552000"/>
            <a:ext cx="3086404" cy="3086352"/>
          </a:xfrm>
          <a:custGeom>
            <a:avLst/>
            <a:gdLst/>
            <a:ahLst/>
            <a:cxnLst/>
            <a:rect l="l" t="t" r="r" b="b"/>
            <a:pathLst>
              <a:path w="3086404" h="3086352">
                <a:moveTo>
                  <a:pt x="0" y="0"/>
                </a:moveTo>
                <a:lnTo>
                  <a:pt x="3086404" y="0"/>
                </a:lnTo>
                <a:lnTo>
                  <a:pt x="3086404" y="3086352"/>
                </a:lnTo>
                <a:lnTo>
                  <a:pt x="0" y="308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3859725" y="2383878"/>
            <a:ext cx="10568550" cy="291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2"/>
              </a:lnSpc>
            </a:pPr>
            <a:r>
              <a:rPr lang="en-US" sz="104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Team BabyBara </a:t>
            </a:r>
            <a:r>
              <a:rPr lang="en-US" sz="10400">
                <a:solidFill>
                  <a:srgbClr val="65852F"/>
                </a:solidFill>
                <a:latin typeface="Arimo"/>
                <a:ea typeface="Arimo"/>
                <a:cs typeface="Arimo"/>
                <a:sym typeface="Arimo"/>
              </a:rPr>
              <a:t>HackRift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59728" y="5928360"/>
            <a:ext cx="10568550" cy="364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u="sng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Team Members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Adrian Pang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Ariel Yong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Ryan Chua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Xavier Ong</a:t>
            </a:r>
          </a:p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24210"/>
                </a:solidFill>
                <a:latin typeface="Public Sans"/>
                <a:ea typeface="Public Sans"/>
                <a:cs typeface="Public Sans"/>
                <a:sym typeface="Public Sans"/>
              </a:rPr>
              <a:t>Teo Zhikai</a:t>
            </a:r>
          </a:p>
        </p:txBody>
      </p:sp>
      <p:sp>
        <p:nvSpPr>
          <p:cNvPr id="10" name="Freeform 10"/>
          <p:cNvSpPr/>
          <p:nvPr/>
        </p:nvSpPr>
        <p:spPr>
          <a:xfrm rot="4130989">
            <a:off x="13908816" y="447858"/>
            <a:ext cx="1262264" cy="1262244"/>
          </a:xfrm>
          <a:custGeom>
            <a:avLst/>
            <a:gdLst/>
            <a:ahLst/>
            <a:cxnLst/>
            <a:rect l="l" t="t" r="r" b="b"/>
            <a:pathLst>
              <a:path w="1262264" h="1262244">
                <a:moveTo>
                  <a:pt x="0" y="0"/>
                </a:moveTo>
                <a:lnTo>
                  <a:pt x="1262264" y="0"/>
                </a:lnTo>
                <a:lnTo>
                  <a:pt x="1262264" y="1262244"/>
                </a:lnTo>
                <a:lnTo>
                  <a:pt x="0" y="1262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6232628" y="772742"/>
            <a:ext cx="2055372" cy="2055372"/>
          </a:xfrm>
          <a:custGeom>
            <a:avLst/>
            <a:gdLst/>
            <a:ahLst/>
            <a:cxnLst/>
            <a:rect l="l" t="t" r="r" b="b"/>
            <a:pathLst>
              <a:path w="2055372" h="2055372">
                <a:moveTo>
                  <a:pt x="2055372" y="0"/>
                </a:moveTo>
                <a:lnTo>
                  <a:pt x="0" y="0"/>
                </a:lnTo>
                <a:lnTo>
                  <a:pt x="0" y="2055372"/>
                </a:lnTo>
                <a:lnTo>
                  <a:pt x="2055372" y="2055372"/>
                </a:lnTo>
                <a:lnTo>
                  <a:pt x="2055372" y="0"/>
                </a:lnTo>
                <a:close/>
              </a:path>
            </a:pathLst>
          </a:custGeom>
          <a:blipFill>
            <a:blip r:embed="rId4"/>
            <a:stretch>
              <a:fillRect l="4310" t="20450" r="-4310" b="-2045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7390064" flipH="1">
            <a:off x="16703061" y="6090761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4369058" y="-500511"/>
            <a:ext cx="23375248" cy="12242786"/>
          </a:xfrm>
          <a:custGeom>
            <a:avLst/>
            <a:gdLst/>
            <a:ahLst/>
            <a:cxnLst/>
            <a:rect l="l" t="t" r="r" b="b"/>
            <a:pathLst>
              <a:path w="23375248" h="12242786">
                <a:moveTo>
                  <a:pt x="0" y="0"/>
                </a:moveTo>
                <a:lnTo>
                  <a:pt x="23375248" y="0"/>
                </a:lnTo>
                <a:lnTo>
                  <a:pt x="23375248" y="12242786"/>
                </a:lnTo>
                <a:lnTo>
                  <a:pt x="0" y="12242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028700" y="4640550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-7845402">
            <a:off x="5902787" y="6806573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783802" y="6806573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1784827">
            <a:off x="-323701" y="6191859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-7845402">
            <a:off x="5902787" y="6806573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-10800000">
            <a:off x="2245187" y="4077044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469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6369504" y="8202158"/>
            <a:ext cx="2011648" cy="2011690"/>
          </a:xfrm>
          <a:custGeom>
            <a:avLst/>
            <a:gdLst/>
            <a:ahLst/>
            <a:cxnLst/>
            <a:rect l="l" t="t" r="r" b="b"/>
            <a:pathLst>
              <a:path w="2011648" h="2011690">
                <a:moveTo>
                  <a:pt x="0" y="0"/>
                </a:moveTo>
                <a:lnTo>
                  <a:pt x="2011648" y="0"/>
                </a:lnTo>
                <a:lnTo>
                  <a:pt x="2011648" y="2011690"/>
                </a:lnTo>
                <a:lnTo>
                  <a:pt x="0" y="201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48450" y="737650"/>
            <a:ext cx="3944902" cy="9573902"/>
          </a:xfrm>
          <a:custGeom>
            <a:avLst/>
            <a:gdLst/>
            <a:ahLst/>
            <a:cxnLst/>
            <a:rect l="l" t="t" r="r" b="b"/>
            <a:pathLst>
              <a:path w="3944902" h="9573902">
                <a:moveTo>
                  <a:pt x="0" y="0"/>
                </a:moveTo>
                <a:lnTo>
                  <a:pt x="3944902" y="0"/>
                </a:lnTo>
                <a:lnTo>
                  <a:pt x="3944902" y="9573902"/>
                </a:lnTo>
                <a:lnTo>
                  <a:pt x="0" y="957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407" t="-7449" r="-5661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390064">
            <a:off x="16736216" y="2209640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0" y="0"/>
                </a:moveTo>
                <a:lnTo>
                  <a:pt x="1431624" y="0"/>
                </a:lnTo>
                <a:lnTo>
                  <a:pt x="1431624" y="1431624"/>
                </a:lnTo>
                <a:lnTo>
                  <a:pt x="0" y="14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Novelty</a:t>
            </a:r>
          </a:p>
        </p:txBody>
      </p:sp>
      <p:sp>
        <p:nvSpPr>
          <p:cNvPr id="7" name="Freeform 7"/>
          <p:cNvSpPr/>
          <p:nvPr/>
        </p:nvSpPr>
        <p:spPr>
          <a:xfrm rot="5620504">
            <a:off x="789746" y="211766"/>
            <a:ext cx="1494608" cy="1494570"/>
          </a:xfrm>
          <a:custGeom>
            <a:avLst/>
            <a:gdLst/>
            <a:ahLst/>
            <a:cxnLst/>
            <a:rect l="l" t="t" r="r" b="b"/>
            <a:pathLst>
              <a:path w="1494608" h="1494570">
                <a:moveTo>
                  <a:pt x="0" y="0"/>
                </a:moveTo>
                <a:lnTo>
                  <a:pt x="1494608" y="0"/>
                </a:lnTo>
                <a:lnTo>
                  <a:pt x="1494608" y="1494570"/>
                </a:lnTo>
                <a:lnTo>
                  <a:pt x="0" y="1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"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1294824" y="3135002"/>
            <a:ext cx="3008052" cy="2420526"/>
          </a:xfrm>
          <a:custGeom>
            <a:avLst/>
            <a:gdLst/>
            <a:ahLst/>
            <a:cxnLst/>
            <a:rect l="l" t="t" r="r" b="b"/>
            <a:pathLst>
              <a:path w="3008052" h="2420526">
                <a:moveTo>
                  <a:pt x="0" y="0"/>
                </a:moveTo>
                <a:lnTo>
                  <a:pt x="3008052" y="0"/>
                </a:lnTo>
                <a:lnTo>
                  <a:pt x="3008052" y="2420526"/>
                </a:lnTo>
                <a:lnTo>
                  <a:pt x="0" y="2420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231" r="-3172" b="-1498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3875416" y="3135002"/>
            <a:ext cx="3227368" cy="2420526"/>
          </a:xfrm>
          <a:custGeom>
            <a:avLst/>
            <a:gdLst/>
            <a:ahLst/>
            <a:cxnLst/>
            <a:rect l="l" t="t" r="r" b="b"/>
            <a:pathLst>
              <a:path w="3227368" h="2420526">
                <a:moveTo>
                  <a:pt x="0" y="0"/>
                </a:moveTo>
                <a:lnTo>
                  <a:pt x="3227368" y="0"/>
                </a:lnTo>
                <a:lnTo>
                  <a:pt x="3227368" y="2420526"/>
                </a:lnTo>
                <a:lnTo>
                  <a:pt x="0" y="2420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2672926" y="6894525"/>
            <a:ext cx="5632350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Our solution is a modular cloud native approach where resources are pay as you use through API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82675" y="6894525"/>
            <a:ext cx="5632350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Users are more likely to contribute properly, and API users can pay a fair price based on supply and demand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72925" y="5799150"/>
            <a:ext cx="56323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Highly Scalable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82675" y="5799150"/>
            <a:ext cx="56323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Tokenized</a:t>
            </a:r>
          </a:p>
        </p:txBody>
      </p:sp>
    </p:spTree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10596643">
            <a:off x="16661504" y="293178"/>
            <a:ext cx="1571646" cy="1571646"/>
          </a:xfrm>
          <a:custGeom>
            <a:avLst/>
            <a:gdLst/>
            <a:ahLst/>
            <a:cxnLst/>
            <a:rect l="l" t="t" r="r" b="b"/>
            <a:pathLst>
              <a:path w="1571646" h="1571646">
                <a:moveTo>
                  <a:pt x="0" y="0"/>
                </a:moveTo>
                <a:lnTo>
                  <a:pt x="1571646" y="0"/>
                </a:lnTo>
                <a:lnTo>
                  <a:pt x="1571646" y="1571646"/>
                </a:lnTo>
                <a:lnTo>
                  <a:pt x="0" y="1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6616402" y="8556502"/>
            <a:ext cx="1811350" cy="1811350"/>
          </a:xfrm>
          <a:custGeom>
            <a:avLst/>
            <a:gdLst/>
            <a:ahLst/>
            <a:cxnLst/>
            <a:rect l="l" t="t" r="r" b="b"/>
            <a:pathLst>
              <a:path w="1811350" h="1811350">
                <a:moveTo>
                  <a:pt x="0" y="0"/>
                </a:moveTo>
                <a:lnTo>
                  <a:pt x="1811350" y="0"/>
                </a:lnTo>
                <a:lnTo>
                  <a:pt x="1811350" y="1811350"/>
                </a:lnTo>
                <a:lnTo>
                  <a:pt x="0" y="1811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100" y="0"/>
            <a:ext cx="8124052" cy="10393450"/>
          </a:xfrm>
          <a:custGeom>
            <a:avLst/>
            <a:gdLst/>
            <a:ahLst/>
            <a:cxnLst/>
            <a:rect l="l" t="t" r="r" b="b"/>
            <a:pathLst>
              <a:path w="8124052" h="10393450">
                <a:moveTo>
                  <a:pt x="0" y="0"/>
                </a:moveTo>
                <a:lnTo>
                  <a:pt x="8124052" y="0"/>
                </a:lnTo>
                <a:lnTo>
                  <a:pt x="8124052" y="10393450"/>
                </a:lnTo>
                <a:lnTo>
                  <a:pt x="0" y="10393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68" r="-1878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flipH="1">
            <a:off x="4308042" y="7197446"/>
            <a:ext cx="3238958" cy="3238900"/>
          </a:xfrm>
          <a:custGeom>
            <a:avLst/>
            <a:gdLst/>
            <a:ahLst/>
            <a:cxnLst/>
            <a:rect l="l" t="t" r="r" b="b"/>
            <a:pathLst>
              <a:path w="3238958" h="3238900">
                <a:moveTo>
                  <a:pt x="3238958" y="0"/>
                </a:moveTo>
                <a:lnTo>
                  <a:pt x="0" y="0"/>
                </a:lnTo>
                <a:lnTo>
                  <a:pt x="0" y="3238900"/>
                </a:lnTo>
                <a:lnTo>
                  <a:pt x="3238958" y="3238900"/>
                </a:lnTo>
                <a:lnTo>
                  <a:pt x="3238958" y="0"/>
                </a:lnTo>
                <a:close/>
              </a:path>
            </a:pathLst>
          </a:custGeom>
          <a:blipFill>
            <a:blip r:embed="rId7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7696868" y="690774"/>
            <a:ext cx="8769684" cy="7302755"/>
          </a:xfrm>
          <a:custGeom>
            <a:avLst/>
            <a:gdLst/>
            <a:ahLst/>
            <a:cxnLst/>
            <a:rect l="l" t="t" r="r" b="b"/>
            <a:pathLst>
              <a:path w="8769684" h="7302755">
                <a:moveTo>
                  <a:pt x="0" y="0"/>
                </a:moveTo>
                <a:lnTo>
                  <a:pt x="8769684" y="0"/>
                </a:lnTo>
                <a:lnTo>
                  <a:pt x="8769684" y="7302755"/>
                </a:lnTo>
                <a:lnTo>
                  <a:pt x="0" y="73027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9144000" y="2971948"/>
            <a:ext cx="550663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  <a:r>
              <a:rPr lang="en-US" sz="12000">
                <a:solidFill>
                  <a:srgbClr val="65852F"/>
                </a:solidFill>
                <a:latin typeface="Arimo"/>
                <a:ea typeface="Arimo"/>
                <a:cs typeface="Arimo"/>
                <a:sym typeface="Arimo"/>
              </a:rPr>
              <a:t>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7319" y="9229725"/>
            <a:ext cx="431289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Team BabyBara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469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6369504" y="8202158"/>
            <a:ext cx="2011648" cy="2011690"/>
          </a:xfrm>
          <a:custGeom>
            <a:avLst/>
            <a:gdLst/>
            <a:ahLst/>
            <a:cxnLst/>
            <a:rect l="l" t="t" r="r" b="b"/>
            <a:pathLst>
              <a:path w="2011648" h="2011690">
                <a:moveTo>
                  <a:pt x="0" y="0"/>
                </a:moveTo>
                <a:lnTo>
                  <a:pt x="2011648" y="0"/>
                </a:lnTo>
                <a:lnTo>
                  <a:pt x="2011648" y="2011690"/>
                </a:lnTo>
                <a:lnTo>
                  <a:pt x="0" y="201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48450" y="737650"/>
            <a:ext cx="3944902" cy="9573902"/>
          </a:xfrm>
          <a:custGeom>
            <a:avLst/>
            <a:gdLst/>
            <a:ahLst/>
            <a:cxnLst/>
            <a:rect l="l" t="t" r="r" b="b"/>
            <a:pathLst>
              <a:path w="3944902" h="9573902">
                <a:moveTo>
                  <a:pt x="0" y="0"/>
                </a:moveTo>
                <a:lnTo>
                  <a:pt x="3944902" y="0"/>
                </a:lnTo>
                <a:lnTo>
                  <a:pt x="3944902" y="9573902"/>
                </a:lnTo>
                <a:lnTo>
                  <a:pt x="0" y="957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407" t="-7449" r="-5661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390064">
            <a:off x="16736216" y="2209640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0" y="0"/>
                </a:moveTo>
                <a:lnTo>
                  <a:pt x="1431624" y="0"/>
                </a:lnTo>
                <a:lnTo>
                  <a:pt x="1431624" y="1431624"/>
                </a:lnTo>
                <a:lnTo>
                  <a:pt x="0" y="14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id="7" name="Freeform 7"/>
          <p:cNvSpPr/>
          <p:nvPr/>
        </p:nvSpPr>
        <p:spPr>
          <a:xfrm rot="5620504">
            <a:off x="789746" y="211766"/>
            <a:ext cx="1494608" cy="1494570"/>
          </a:xfrm>
          <a:custGeom>
            <a:avLst/>
            <a:gdLst/>
            <a:ahLst/>
            <a:cxnLst/>
            <a:rect l="l" t="t" r="r" b="b"/>
            <a:pathLst>
              <a:path w="1494608" h="1494570">
                <a:moveTo>
                  <a:pt x="0" y="0"/>
                </a:moveTo>
                <a:lnTo>
                  <a:pt x="1494608" y="0"/>
                </a:lnTo>
                <a:lnTo>
                  <a:pt x="1494608" y="1494570"/>
                </a:lnTo>
                <a:lnTo>
                  <a:pt x="0" y="1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"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189428" y="2717746"/>
            <a:ext cx="15998541" cy="361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[1] Gao, Y., Zhang, M., &amp; Rui, H. (2024). Can crowdchecking curb misinformation? Evidence from community notes. SSRN. http://dx.doi.org/10.2139/ssrn.4992470</a:t>
            </a:r>
          </a:p>
          <a:p>
            <a:pPr algn="l"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[2] Ortutay B. X fails to address majority of misinformation posts, says watchdog. AP News. October 31, 2024. Accessed December 9, 2024. https://apnews.com/article/x-musk-twitter-misinformation-ccdh-0fa4fec0f703369b93be248461e8005d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flipH="1">
            <a:off x="-48450" y="8202158"/>
            <a:ext cx="2011648" cy="2011690"/>
          </a:xfrm>
          <a:custGeom>
            <a:avLst/>
            <a:gdLst/>
            <a:ahLst/>
            <a:cxnLst/>
            <a:rect l="l" t="t" r="r" b="b"/>
            <a:pathLst>
              <a:path w="2011648" h="2011690">
                <a:moveTo>
                  <a:pt x="2011648" y="0"/>
                </a:moveTo>
                <a:lnTo>
                  <a:pt x="0" y="0"/>
                </a:lnTo>
                <a:lnTo>
                  <a:pt x="0" y="2011690"/>
                </a:lnTo>
                <a:lnTo>
                  <a:pt x="2011648" y="2011690"/>
                </a:lnTo>
                <a:lnTo>
                  <a:pt x="2011648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flipH="1">
            <a:off x="14436250" y="737650"/>
            <a:ext cx="3944902" cy="9573902"/>
          </a:xfrm>
          <a:custGeom>
            <a:avLst/>
            <a:gdLst/>
            <a:ahLst/>
            <a:cxnLst/>
            <a:rect l="l" t="t" r="r" b="b"/>
            <a:pathLst>
              <a:path w="3944902" h="9573902">
                <a:moveTo>
                  <a:pt x="3944902" y="0"/>
                </a:moveTo>
                <a:lnTo>
                  <a:pt x="0" y="0"/>
                </a:lnTo>
                <a:lnTo>
                  <a:pt x="0" y="9573902"/>
                </a:lnTo>
                <a:lnTo>
                  <a:pt x="3944902" y="9573902"/>
                </a:lnTo>
                <a:lnTo>
                  <a:pt x="3944902" y="0"/>
                </a:lnTo>
                <a:close/>
              </a:path>
            </a:pathLst>
          </a:custGeom>
          <a:blipFill>
            <a:blip r:embed="rId5"/>
            <a:stretch>
              <a:fillRect l="-104407" t="-7449" r="-5661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5620511">
            <a:off x="16432568" y="447858"/>
            <a:ext cx="1262264" cy="1262242"/>
          </a:xfrm>
          <a:custGeom>
            <a:avLst/>
            <a:gdLst/>
            <a:ahLst/>
            <a:cxnLst/>
            <a:rect l="l" t="t" r="r" b="b"/>
            <a:pathLst>
              <a:path w="1262264" h="1262242">
                <a:moveTo>
                  <a:pt x="0" y="0"/>
                </a:moveTo>
                <a:lnTo>
                  <a:pt x="1262264" y="0"/>
                </a:lnTo>
                <a:lnTo>
                  <a:pt x="1262264" y="1262242"/>
                </a:lnTo>
                <a:lnTo>
                  <a:pt x="0" y="126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7390064" flipH="1">
            <a:off x="372938" y="2054240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531425" y="943375"/>
            <a:ext cx="1522515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65852F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9051" y="3248791"/>
            <a:ext cx="1672950" cy="16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b="1">
                <a:solidFill>
                  <a:srgbClr val="65852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15869" y="3251489"/>
            <a:ext cx="1667550" cy="165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b="1">
                <a:solidFill>
                  <a:srgbClr val="65852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0141" y="3251475"/>
            <a:ext cx="1667550" cy="165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b="1">
                <a:solidFill>
                  <a:srgbClr val="65852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9475" y="5052547"/>
            <a:ext cx="421215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50126" y="5410725"/>
            <a:ext cx="421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Our 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37851" y="5048775"/>
            <a:ext cx="421215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Market</a:t>
            </a:r>
          </a:p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3457902" y="7552000"/>
            <a:ext cx="3086404" cy="3086352"/>
          </a:xfrm>
          <a:custGeom>
            <a:avLst/>
            <a:gdLst/>
            <a:ahLst/>
            <a:cxnLst/>
            <a:rect l="l" t="t" r="r" b="b"/>
            <a:pathLst>
              <a:path w="3086404" h="3086352">
                <a:moveTo>
                  <a:pt x="3086404" y="0"/>
                </a:moveTo>
                <a:lnTo>
                  <a:pt x="0" y="0"/>
                </a:lnTo>
                <a:lnTo>
                  <a:pt x="0" y="3086352"/>
                </a:lnTo>
                <a:lnTo>
                  <a:pt x="3086404" y="3086352"/>
                </a:lnTo>
                <a:lnTo>
                  <a:pt x="3086404" y="0"/>
                </a:lnTo>
                <a:close/>
              </a:path>
            </a:pathLst>
          </a:custGeom>
          <a:blipFill>
            <a:blip r:embed="rId8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-4839" t="-11318" r="-647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0523611" flipH="1">
            <a:off x="17198906" y="5586066"/>
            <a:ext cx="1084924" cy="1084924"/>
          </a:xfrm>
          <a:custGeom>
            <a:avLst/>
            <a:gdLst/>
            <a:ahLst/>
            <a:cxnLst/>
            <a:rect l="l" t="t" r="r" b="b"/>
            <a:pathLst>
              <a:path w="1084924" h="1084924">
                <a:moveTo>
                  <a:pt x="1084924" y="0"/>
                </a:moveTo>
                <a:lnTo>
                  <a:pt x="0" y="0"/>
                </a:lnTo>
                <a:lnTo>
                  <a:pt x="0" y="1084924"/>
                </a:lnTo>
                <a:lnTo>
                  <a:pt x="1084924" y="1084924"/>
                </a:lnTo>
                <a:lnTo>
                  <a:pt x="10849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flipH="1">
            <a:off x="14014854" y="8209000"/>
            <a:ext cx="4449496" cy="2149600"/>
          </a:xfrm>
          <a:custGeom>
            <a:avLst/>
            <a:gdLst/>
            <a:ahLst/>
            <a:cxnLst/>
            <a:rect l="l" t="t" r="r" b="b"/>
            <a:pathLst>
              <a:path w="4449496" h="2149600">
                <a:moveTo>
                  <a:pt x="4449496" y="0"/>
                </a:moveTo>
                <a:lnTo>
                  <a:pt x="0" y="0"/>
                </a:lnTo>
                <a:lnTo>
                  <a:pt x="0" y="2149600"/>
                </a:lnTo>
                <a:lnTo>
                  <a:pt x="4449496" y="2149600"/>
                </a:lnTo>
                <a:lnTo>
                  <a:pt x="4449496" y="0"/>
                </a:lnTo>
                <a:close/>
              </a:path>
            </a:pathLst>
          </a:custGeom>
          <a:blipFill>
            <a:blip r:embed="rId5"/>
            <a:stretch>
              <a:fillRect t="-97389" b="-960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98355">
            <a:off x="-44674" y="8523144"/>
            <a:ext cx="1960490" cy="1960566"/>
          </a:xfrm>
          <a:custGeom>
            <a:avLst/>
            <a:gdLst/>
            <a:ahLst/>
            <a:cxnLst/>
            <a:rect l="l" t="t" r="r" b="b"/>
            <a:pathLst>
              <a:path w="1960490" h="1960566">
                <a:moveTo>
                  <a:pt x="0" y="0"/>
                </a:moveTo>
                <a:lnTo>
                  <a:pt x="1960490" y="0"/>
                </a:lnTo>
                <a:lnTo>
                  <a:pt x="1960490" y="1960566"/>
                </a:lnTo>
                <a:lnTo>
                  <a:pt x="0" y="1960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10412413" flipH="1">
            <a:off x="16556070" y="485168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7390064" flipH="1">
            <a:off x="274988" y="1042240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509580" y="5542213"/>
            <a:ext cx="6823794" cy="3596973"/>
          </a:xfrm>
          <a:custGeom>
            <a:avLst/>
            <a:gdLst/>
            <a:ahLst/>
            <a:cxnLst/>
            <a:rect l="l" t="t" r="r" b="b"/>
            <a:pathLst>
              <a:path w="6823794" h="3596973">
                <a:moveTo>
                  <a:pt x="0" y="0"/>
                </a:moveTo>
                <a:lnTo>
                  <a:pt x="6823795" y="0"/>
                </a:lnTo>
                <a:lnTo>
                  <a:pt x="6823795" y="3596974"/>
                </a:lnTo>
                <a:lnTo>
                  <a:pt x="0" y="359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463" t="-36176" r="-87367" b="-15384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8470" y="2304949"/>
            <a:ext cx="1205106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5739" b="1" dirty="0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User-generated content</a:t>
            </a:r>
            <a:r>
              <a:rPr lang="en-US" sz="5739" dirty="0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 often lacks verification, leading to the spread of misinformation.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98037" y="5538737"/>
            <a:ext cx="8559055" cy="44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Challenges:</a:t>
            </a:r>
          </a:p>
          <a:p>
            <a:pPr marL="626114" lvl="1" indent="-313057" algn="l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Content can appear credible but is factually incorrect.</a:t>
            </a:r>
          </a:p>
          <a:p>
            <a:pPr marL="626114" lvl="1" indent="-313057" algn="l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Misinformation spreads quickly due to lack of oversight or validation.</a:t>
            </a:r>
          </a:p>
          <a:p>
            <a:pPr marL="626114" lvl="1" indent="-313057" algn="l">
              <a:lnSpc>
                <a:spcPts val="435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Audiences may struggle to discern accurate from inaccurate information.</a:t>
            </a:r>
          </a:p>
          <a:p>
            <a:pPr algn="l">
              <a:lnSpc>
                <a:spcPts val="4350"/>
              </a:lnSpc>
            </a:pPr>
            <a:endParaRPr lang="en-US" sz="29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31425" y="9217677"/>
            <a:ext cx="556637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https://www.mysmartprice.com/gear/internet/internet-features/twitter-community-notes-explained/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-4839" t="-11318" r="-647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0523611" flipH="1">
            <a:off x="448338" y="8846109"/>
            <a:ext cx="1084924" cy="1084924"/>
          </a:xfrm>
          <a:custGeom>
            <a:avLst/>
            <a:gdLst/>
            <a:ahLst/>
            <a:cxnLst/>
            <a:rect l="l" t="t" r="r" b="b"/>
            <a:pathLst>
              <a:path w="1084924" h="1084924">
                <a:moveTo>
                  <a:pt x="1084924" y="0"/>
                </a:moveTo>
                <a:lnTo>
                  <a:pt x="0" y="0"/>
                </a:lnTo>
                <a:lnTo>
                  <a:pt x="0" y="1084924"/>
                </a:lnTo>
                <a:lnTo>
                  <a:pt x="1084924" y="1084924"/>
                </a:lnTo>
                <a:lnTo>
                  <a:pt x="10849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flipH="1">
            <a:off x="14014854" y="8209000"/>
            <a:ext cx="4449496" cy="2149600"/>
          </a:xfrm>
          <a:custGeom>
            <a:avLst/>
            <a:gdLst/>
            <a:ahLst/>
            <a:cxnLst/>
            <a:rect l="l" t="t" r="r" b="b"/>
            <a:pathLst>
              <a:path w="4449496" h="2149600">
                <a:moveTo>
                  <a:pt x="4449496" y="0"/>
                </a:moveTo>
                <a:lnTo>
                  <a:pt x="0" y="0"/>
                </a:lnTo>
                <a:lnTo>
                  <a:pt x="0" y="2149600"/>
                </a:lnTo>
                <a:lnTo>
                  <a:pt x="4449496" y="2149600"/>
                </a:lnTo>
                <a:lnTo>
                  <a:pt x="4449496" y="0"/>
                </a:lnTo>
                <a:close/>
              </a:path>
            </a:pathLst>
          </a:custGeom>
          <a:blipFill>
            <a:blip r:embed="rId5"/>
            <a:stretch>
              <a:fillRect t="-97389" b="-960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98355">
            <a:off x="16955873" y="7824012"/>
            <a:ext cx="1960490" cy="1960566"/>
          </a:xfrm>
          <a:custGeom>
            <a:avLst/>
            <a:gdLst/>
            <a:ahLst/>
            <a:cxnLst/>
            <a:rect l="l" t="t" r="r" b="b"/>
            <a:pathLst>
              <a:path w="1960490" h="1960566">
                <a:moveTo>
                  <a:pt x="0" y="0"/>
                </a:moveTo>
                <a:lnTo>
                  <a:pt x="1960490" y="0"/>
                </a:lnTo>
                <a:lnTo>
                  <a:pt x="1960490" y="1960566"/>
                </a:lnTo>
                <a:lnTo>
                  <a:pt x="0" y="1960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10412413" flipH="1">
            <a:off x="16395271" y="1601835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7390064" flipH="1">
            <a:off x="1542876" y="332136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6840987" y="2672654"/>
            <a:ext cx="10150051" cy="416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X (formerly Twitter)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 crowdsourced fact-checking system where users collaboratively annotate misleading content.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Notes are displayed publicly to provide additional context and address misinformation.</a:t>
            </a:r>
          </a:p>
          <a:p>
            <a:pPr algn="just"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90800" y="2254139"/>
            <a:ext cx="5042972" cy="6747770"/>
          </a:xfrm>
          <a:custGeom>
            <a:avLst/>
            <a:gdLst/>
            <a:ahLst/>
            <a:cxnLst/>
            <a:rect l="l" t="t" r="r" b="b"/>
            <a:pathLst>
              <a:path w="5042972" h="6747770">
                <a:moveTo>
                  <a:pt x="0" y="0"/>
                </a:moveTo>
                <a:lnTo>
                  <a:pt x="5042972" y="0"/>
                </a:lnTo>
                <a:lnTo>
                  <a:pt x="5042972" y="6747770"/>
                </a:lnTo>
                <a:lnTo>
                  <a:pt x="0" y="6747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463" t="-14251" r="-87367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>
            <a:off x="1912086" y="4820648"/>
            <a:ext cx="4064536" cy="4210896"/>
            <a:chOff x="0" y="0"/>
            <a:chExt cx="1070495" cy="11090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0495" cy="1109042"/>
            </a:xfrm>
            <a:custGeom>
              <a:avLst/>
              <a:gdLst/>
              <a:ahLst/>
              <a:cxnLst/>
              <a:rect l="l" t="t" r="r" b="b"/>
              <a:pathLst>
                <a:path w="1070495" h="1109042">
                  <a:moveTo>
                    <a:pt x="0" y="0"/>
                  </a:moveTo>
                  <a:lnTo>
                    <a:pt x="1070495" y="0"/>
                  </a:lnTo>
                  <a:lnTo>
                    <a:pt x="1070495" y="1109042"/>
                  </a:lnTo>
                  <a:lnTo>
                    <a:pt x="0" y="1109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42C2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70495" cy="1156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Market Solutions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0987" y="5918774"/>
            <a:ext cx="10150051" cy="31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 dirty="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Limitations: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Fact-checking is performed by peers rather than professionals (Gao, Zhang, &amp; Rui, 2024).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Community Notes addressed only 26% of misleading posts about the U.S. elections, highlighting scalability issues (</a:t>
            </a:r>
            <a:r>
              <a:rPr lang="en-US" sz="2799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Ortutay</a:t>
            </a:r>
            <a:r>
              <a:rPr lang="en-US" sz="279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, 2024).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201934"/>
            <a:ext cx="556637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https://www.mysmartprice.com/gear/internet/internet-features/twitter-community-notes-explained/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-4839" t="-11318" r="-647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0523611" flipH="1">
            <a:off x="772032" y="912012"/>
            <a:ext cx="1084924" cy="1084924"/>
          </a:xfrm>
          <a:custGeom>
            <a:avLst/>
            <a:gdLst/>
            <a:ahLst/>
            <a:cxnLst/>
            <a:rect l="l" t="t" r="r" b="b"/>
            <a:pathLst>
              <a:path w="1084924" h="1084924">
                <a:moveTo>
                  <a:pt x="1084924" y="0"/>
                </a:moveTo>
                <a:lnTo>
                  <a:pt x="0" y="0"/>
                </a:lnTo>
                <a:lnTo>
                  <a:pt x="0" y="1084924"/>
                </a:lnTo>
                <a:lnTo>
                  <a:pt x="1084924" y="1084924"/>
                </a:lnTo>
                <a:lnTo>
                  <a:pt x="10849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flipH="1">
            <a:off x="14014854" y="8209000"/>
            <a:ext cx="4449496" cy="2149600"/>
          </a:xfrm>
          <a:custGeom>
            <a:avLst/>
            <a:gdLst/>
            <a:ahLst/>
            <a:cxnLst/>
            <a:rect l="l" t="t" r="r" b="b"/>
            <a:pathLst>
              <a:path w="4449496" h="2149600">
                <a:moveTo>
                  <a:pt x="4449496" y="0"/>
                </a:moveTo>
                <a:lnTo>
                  <a:pt x="0" y="0"/>
                </a:lnTo>
                <a:lnTo>
                  <a:pt x="0" y="2149600"/>
                </a:lnTo>
                <a:lnTo>
                  <a:pt x="4449496" y="2149600"/>
                </a:lnTo>
                <a:lnTo>
                  <a:pt x="4449496" y="0"/>
                </a:lnTo>
                <a:close/>
              </a:path>
            </a:pathLst>
          </a:custGeom>
          <a:blipFill>
            <a:blip r:embed="rId5"/>
            <a:stretch>
              <a:fillRect t="-97389" b="-960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7390064" flipH="1">
            <a:off x="274990" y="5592158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10412413" flipH="1">
            <a:off x="16468219" y="4019140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2134725" y="2038750"/>
            <a:ext cx="14018544" cy="7219550"/>
          </a:xfrm>
          <a:custGeom>
            <a:avLst/>
            <a:gdLst/>
            <a:ahLst/>
            <a:cxnLst/>
            <a:rect l="l" t="t" r="r" b="b"/>
            <a:pathLst>
              <a:path w="14018544" h="7219550">
                <a:moveTo>
                  <a:pt x="0" y="0"/>
                </a:moveTo>
                <a:lnTo>
                  <a:pt x="14018544" y="0"/>
                </a:lnTo>
                <a:lnTo>
                  <a:pt x="14018544" y="7219550"/>
                </a:lnTo>
                <a:lnTo>
                  <a:pt x="0" y="7219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5061416" y="8210645"/>
            <a:ext cx="1695159" cy="1695159"/>
          </a:xfrm>
          <a:custGeom>
            <a:avLst/>
            <a:gdLst/>
            <a:ahLst/>
            <a:cxnLst/>
            <a:rect l="l" t="t" r="r" b="b"/>
            <a:pathLst>
              <a:path w="1695159" h="1695159">
                <a:moveTo>
                  <a:pt x="0" y="0"/>
                </a:moveTo>
                <a:lnTo>
                  <a:pt x="1695159" y="0"/>
                </a:lnTo>
                <a:lnTo>
                  <a:pt x="1695159" y="1695160"/>
                </a:lnTo>
                <a:lnTo>
                  <a:pt x="0" y="169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1531425" y="461962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Our Solution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1425" y="1336742"/>
            <a:ext cx="1695159" cy="1695159"/>
          </a:xfrm>
          <a:custGeom>
            <a:avLst/>
            <a:gdLst/>
            <a:ahLst/>
            <a:cxnLst/>
            <a:rect l="l" t="t" r="r" b="b"/>
            <a:pathLst>
              <a:path w="1695159" h="1695159">
                <a:moveTo>
                  <a:pt x="0" y="0"/>
                </a:moveTo>
                <a:lnTo>
                  <a:pt x="1695159" y="0"/>
                </a:lnTo>
                <a:lnTo>
                  <a:pt x="1695159" y="1695160"/>
                </a:lnTo>
                <a:lnTo>
                  <a:pt x="0" y="169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-4839" t="-11318" r="-647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0523611" flipH="1">
            <a:off x="486238" y="6768902"/>
            <a:ext cx="1084924" cy="1084924"/>
          </a:xfrm>
          <a:custGeom>
            <a:avLst/>
            <a:gdLst/>
            <a:ahLst/>
            <a:cxnLst/>
            <a:rect l="l" t="t" r="r" b="b"/>
            <a:pathLst>
              <a:path w="1084924" h="1084924">
                <a:moveTo>
                  <a:pt x="1084924" y="0"/>
                </a:moveTo>
                <a:lnTo>
                  <a:pt x="0" y="0"/>
                </a:lnTo>
                <a:lnTo>
                  <a:pt x="0" y="1084924"/>
                </a:lnTo>
                <a:lnTo>
                  <a:pt x="1084924" y="1084924"/>
                </a:lnTo>
                <a:lnTo>
                  <a:pt x="10849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flipH="1">
            <a:off x="14014854" y="8209000"/>
            <a:ext cx="4449496" cy="2149600"/>
          </a:xfrm>
          <a:custGeom>
            <a:avLst/>
            <a:gdLst/>
            <a:ahLst/>
            <a:cxnLst/>
            <a:rect l="l" t="t" r="r" b="b"/>
            <a:pathLst>
              <a:path w="4449496" h="2149600">
                <a:moveTo>
                  <a:pt x="4449496" y="0"/>
                </a:moveTo>
                <a:lnTo>
                  <a:pt x="0" y="0"/>
                </a:lnTo>
                <a:lnTo>
                  <a:pt x="0" y="2149600"/>
                </a:lnTo>
                <a:lnTo>
                  <a:pt x="4449496" y="2149600"/>
                </a:lnTo>
                <a:lnTo>
                  <a:pt x="4449496" y="0"/>
                </a:lnTo>
                <a:close/>
              </a:path>
            </a:pathLst>
          </a:custGeom>
          <a:blipFill>
            <a:blip r:embed="rId5"/>
            <a:stretch>
              <a:fillRect t="-97389" b="-960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98355">
            <a:off x="15522354" y="8408288"/>
            <a:ext cx="1960490" cy="1960566"/>
          </a:xfrm>
          <a:custGeom>
            <a:avLst/>
            <a:gdLst/>
            <a:ahLst/>
            <a:cxnLst/>
            <a:rect l="l" t="t" r="r" b="b"/>
            <a:pathLst>
              <a:path w="1960490" h="1960566">
                <a:moveTo>
                  <a:pt x="0" y="0"/>
                </a:moveTo>
                <a:lnTo>
                  <a:pt x="1960490" y="0"/>
                </a:lnTo>
                <a:lnTo>
                  <a:pt x="1960490" y="1960566"/>
                </a:lnTo>
                <a:lnTo>
                  <a:pt x="0" y="1960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10412413" flipH="1">
            <a:off x="-206805" y="693309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7390064" flipH="1">
            <a:off x="17217612" y="5418491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531425" y="461962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Our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9520" y="2836370"/>
            <a:ext cx="14768954" cy="531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1"/>
              </a:lnSpc>
            </a:pPr>
            <a:endParaRPr/>
          </a:p>
          <a:p>
            <a:pPr algn="ctr">
              <a:lnSpc>
                <a:spcPts val="4721"/>
              </a:lnSpc>
            </a:pP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BaraWatcher is a </a:t>
            </a:r>
            <a:r>
              <a:rPr lang="en-US" sz="3632" b="1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decentralized</a:t>
            </a: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 platform that leverages </a:t>
            </a:r>
            <a:r>
              <a:rPr lang="en-US" sz="3632" b="1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community </a:t>
            </a: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validators and </a:t>
            </a:r>
            <a:r>
              <a:rPr lang="en-US" sz="3632" b="1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trusted </a:t>
            </a: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validators to collaboratively combat misinformation while ensuring transparency and fairness through </a:t>
            </a:r>
            <a:r>
              <a:rPr lang="en-US" sz="3632" b="1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smart contracts</a:t>
            </a: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. Its cloud-based, scalable system incentivizes contributors with </a:t>
            </a:r>
            <a:r>
              <a:rPr lang="en-US" sz="3632" b="1">
                <a:solidFill>
                  <a:srgbClr val="22421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tokenized rewards</a:t>
            </a:r>
            <a:r>
              <a:rPr lang="en-US" sz="3632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 and provides reliable, verified content via API integration.</a:t>
            </a:r>
          </a:p>
          <a:p>
            <a:pPr algn="ctr">
              <a:lnSpc>
                <a:spcPts val="4721"/>
              </a:lnSpc>
            </a:pPr>
            <a:endParaRPr lang="en-US" sz="3632">
              <a:solidFill>
                <a:srgbClr val="22421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ctr">
              <a:lnSpc>
                <a:spcPts val="4721"/>
              </a:lnSpc>
            </a:pPr>
            <a:endParaRPr lang="en-US" sz="3632">
              <a:solidFill>
                <a:srgbClr val="22421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-670895" y="7578762"/>
            <a:ext cx="3086404" cy="3086352"/>
          </a:xfrm>
          <a:custGeom>
            <a:avLst/>
            <a:gdLst/>
            <a:ahLst/>
            <a:cxnLst/>
            <a:rect l="l" t="t" r="r" b="b"/>
            <a:pathLst>
              <a:path w="3086404" h="3086352">
                <a:moveTo>
                  <a:pt x="3086404" y="0"/>
                </a:moveTo>
                <a:lnTo>
                  <a:pt x="0" y="0"/>
                </a:lnTo>
                <a:lnTo>
                  <a:pt x="0" y="3086352"/>
                </a:lnTo>
                <a:lnTo>
                  <a:pt x="3086404" y="3086352"/>
                </a:lnTo>
                <a:lnTo>
                  <a:pt x="3086404" y="0"/>
                </a:lnTo>
                <a:close/>
              </a:path>
            </a:pathLst>
          </a:custGeom>
          <a:blipFill>
            <a:blip r:embed="rId8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16756575" y="7311364"/>
            <a:ext cx="3621200" cy="3621148"/>
          </a:xfrm>
          <a:custGeom>
            <a:avLst/>
            <a:gdLst/>
            <a:ahLst/>
            <a:cxnLst/>
            <a:rect l="l" t="t" r="r" b="b"/>
            <a:pathLst>
              <a:path w="3621200" h="3621148">
                <a:moveTo>
                  <a:pt x="0" y="0"/>
                </a:moveTo>
                <a:lnTo>
                  <a:pt x="3621200" y="0"/>
                </a:lnTo>
                <a:lnTo>
                  <a:pt x="3621200" y="3621148"/>
                </a:lnTo>
                <a:lnTo>
                  <a:pt x="0" y="3621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 rot="-4657714" flipH="1">
            <a:off x="17105904" y="2499443"/>
            <a:ext cx="1709500" cy="1709500"/>
          </a:xfrm>
          <a:custGeom>
            <a:avLst/>
            <a:gdLst/>
            <a:ahLst/>
            <a:cxnLst/>
            <a:rect l="l" t="t" r="r" b="b"/>
            <a:pathLst>
              <a:path w="1709500" h="1709500">
                <a:moveTo>
                  <a:pt x="1709500" y="0"/>
                </a:moveTo>
                <a:lnTo>
                  <a:pt x="0" y="0"/>
                </a:lnTo>
                <a:lnTo>
                  <a:pt x="0" y="1709500"/>
                </a:lnTo>
                <a:lnTo>
                  <a:pt x="1709500" y="1709500"/>
                </a:lnTo>
                <a:lnTo>
                  <a:pt x="17095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t="-11318" r="-647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51590" b="-5159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4657714" flipH="1">
            <a:off x="16718484" y="163281"/>
            <a:ext cx="1709500" cy="1709500"/>
          </a:xfrm>
          <a:custGeom>
            <a:avLst/>
            <a:gdLst/>
            <a:ahLst/>
            <a:cxnLst/>
            <a:rect l="l" t="t" r="r" b="b"/>
            <a:pathLst>
              <a:path w="1709500" h="1709500">
                <a:moveTo>
                  <a:pt x="1709500" y="0"/>
                </a:moveTo>
                <a:lnTo>
                  <a:pt x="0" y="0"/>
                </a:lnTo>
                <a:lnTo>
                  <a:pt x="0" y="1709500"/>
                </a:lnTo>
                <a:lnTo>
                  <a:pt x="1709500" y="1709500"/>
                </a:lnTo>
                <a:lnTo>
                  <a:pt x="17095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7390067">
            <a:off x="328110" y="3083294"/>
            <a:ext cx="1084924" cy="1084924"/>
          </a:xfrm>
          <a:custGeom>
            <a:avLst/>
            <a:gdLst/>
            <a:ahLst/>
            <a:cxnLst/>
            <a:rect l="l" t="t" r="r" b="b"/>
            <a:pathLst>
              <a:path w="1084924" h="1084924">
                <a:moveTo>
                  <a:pt x="0" y="0"/>
                </a:moveTo>
                <a:lnTo>
                  <a:pt x="1084924" y="0"/>
                </a:lnTo>
                <a:lnTo>
                  <a:pt x="1084924" y="1084924"/>
                </a:lnTo>
                <a:lnTo>
                  <a:pt x="0" y="1084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512925" y="5932300"/>
            <a:ext cx="4489950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endParaRPr/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Users will be able to submit User Generated Content (UGC) to BaraWatcher to fetch relevant community notes.</a:t>
            </a:r>
          </a:p>
          <a:p>
            <a:pPr algn="ctr">
              <a:lnSpc>
                <a:spcPts val="2879"/>
              </a:lnSpc>
            </a:pPr>
            <a:endParaRPr lang="en-US" sz="2400">
              <a:solidFill>
                <a:srgbClr val="22421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99025" y="6113275"/>
            <a:ext cx="448995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Our solution encourage users worldwide to contribute notes and votes for rewards due to the reward system nature with smart contract and tokenization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85125" y="6113275"/>
            <a:ext cx="448995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4210"/>
                </a:solidFill>
                <a:latin typeface="Fira Sans"/>
                <a:ea typeface="Fira Sans"/>
                <a:cs typeface="Fira Sans"/>
                <a:sym typeface="Fira Sans"/>
              </a:rPr>
              <a:t>Unbiased Contributions as community members are inclined to accurately write notes or vote for more rewards and reliability 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9607" y="4717862"/>
            <a:ext cx="493658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Cloud Based 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5253" y="4486276"/>
            <a:ext cx="448995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Introduce Trusted Validators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9028" y="4398775"/>
            <a:ext cx="448995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Global Contributions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3160670" y="3081246"/>
            <a:ext cx="1194460" cy="1010082"/>
          </a:xfrm>
          <a:custGeom>
            <a:avLst/>
            <a:gdLst/>
            <a:ahLst/>
            <a:cxnLst/>
            <a:rect l="l" t="t" r="r" b="b"/>
            <a:pathLst>
              <a:path w="1194460" h="1010082">
                <a:moveTo>
                  <a:pt x="0" y="0"/>
                </a:moveTo>
                <a:lnTo>
                  <a:pt x="1194460" y="0"/>
                </a:lnTo>
                <a:lnTo>
                  <a:pt x="1194460" y="1010082"/>
                </a:lnTo>
                <a:lnTo>
                  <a:pt x="0" y="101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8542146" y="2976554"/>
            <a:ext cx="1203692" cy="1179840"/>
          </a:xfrm>
          <a:custGeom>
            <a:avLst/>
            <a:gdLst/>
            <a:ahLst/>
            <a:cxnLst/>
            <a:rect l="l" t="t" r="r" b="b"/>
            <a:pathLst>
              <a:path w="1203692" h="1179840">
                <a:moveTo>
                  <a:pt x="0" y="0"/>
                </a:moveTo>
                <a:lnTo>
                  <a:pt x="1203692" y="0"/>
                </a:lnTo>
                <a:lnTo>
                  <a:pt x="1203692" y="1179840"/>
                </a:lnTo>
                <a:lnTo>
                  <a:pt x="0" y="11798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Freeform 14"/>
          <p:cNvSpPr/>
          <p:nvPr/>
        </p:nvSpPr>
        <p:spPr>
          <a:xfrm>
            <a:off x="13936838" y="3016180"/>
            <a:ext cx="1194460" cy="1140214"/>
          </a:xfrm>
          <a:custGeom>
            <a:avLst/>
            <a:gdLst/>
            <a:ahLst/>
            <a:cxnLst/>
            <a:rect l="l" t="t" r="r" b="b"/>
            <a:pathLst>
              <a:path w="1194460" h="1140214">
                <a:moveTo>
                  <a:pt x="0" y="0"/>
                </a:moveTo>
                <a:lnTo>
                  <a:pt x="1194460" y="0"/>
                </a:lnTo>
                <a:lnTo>
                  <a:pt x="1194460" y="1140214"/>
                </a:lnTo>
                <a:lnTo>
                  <a:pt x="0" y="1140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TextBox 15"/>
          <p:cNvSpPr txBox="1"/>
          <p:nvPr/>
        </p:nvSpPr>
        <p:spPr>
          <a:xfrm>
            <a:off x="1531425" y="461962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Our Solution</a:t>
            </a:r>
          </a:p>
        </p:txBody>
      </p:sp>
      <p:sp>
        <p:nvSpPr>
          <p:cNvPr id="16" name="Freeform 16"/>
          <p:cNvSpPr/>
          <p:nvPr/>
        </p:nvSpPr>
        <p:spPr>
          <a:xfrm rot="7390064" flipH="1">
            <a:off x="274984" y="8333152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 rot="-10412413" flipH="1">
            <a:off x="17130060" y="7363796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flipH="1">
            <a:off x="0" y="35135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4"/>
            <a:stretch>
              <a:fillRect t="23808" b="-2380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5400000" flipH="1">
            <a:off x="16232628" y="772742"/>
            <a:ext cx="2055372" cy="2055372"/>
          </a:xfrm>
          <a:custGeom>
            <a:avLst/>
            <a:gdLst/>
            <a:ahLst/>
            <a:cxnLst/>
            <a:rect l="l" t="t" r="r" b="b"/>
            <a:pathLst>
              <a:path w="2055372" h="2055372">
                <a:moveTo>
                  <a:pt x="2055372" y="0"/>
                </a:moveTo>
                <a:lnTo>
                  <a:pt x="0" y="0"/>
                </a:lnTo>
                <a:lnTo>
                  <a:pt x="0" y="2055372"/>
                </a:lnTo>
                <a:lnTo>
                  <a:pt x="2055372" y="2055372"/>
                </a:lnTo>
                <a:lnTo>
                  <a:pt x="2055372" y="0"/>
                </a:lnTo>
                <a:close/>
              </a:path>
            </a:pathLst>
          </a:custGeom>
          <a:blipFill>
            <a:blip r:embed="rId5"/>
            <a:stretch>
              <a:fillRect l="4310" t="20450" r="-4310" b="-2045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flipH="1">
            <a:off x="6" y="-182150"/>
            <a:ext cx="4655550" cy="10469152"/>
          </a:xfrm>
          <a:custGeom>
            <a:avLst/>
            <a:gdLst/>
            <a:ahLst/>
            <a:cxnLst/>
            <a:rect l="l" t="t" r="r" b="b"/>
            <a:pathLst>
              <a:path w="4655550" h="10469152">
                <a:moveTo>
                  <a:pt x="4655550" y="0"/>
                </a:moveTo>
                <a:lnTo>
                  <a:pt x="0" y="0"/>
                </a:lnTo>
                <a:lnTo>
                  <a:pt x="0" y="10469152"/>
                </a:lnTo>
                <a:lnTo>
                  <a:pt x="4655550" y="10469152"/>
                </a:lnTo>
                <a:lnTo>
                  <a:pt x="4655550" y="0"/>
                </a:lnTo>
                <a:close/>
              </a:path>
            </a:pathLst>
          </a:custGeom>
          <a:blipFill>
            <a:blip r:embed="rId6"/>
            <a:stretch>
              <a:fillRect l="-91839" r="-3325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4294160" y="6665854"/>
            <a:ext cx="3621200" cy="3621148"/>
          </a:xfrm>
          <a:custGeom>
            <a:avLst/>
            <a:gdLst/>
            <a:ahLst/>
            <a:cxnLst/>
            <a:rect l="l" t="t" r="r" b="b"/>
            <a:pathLst>
              <a:path w="3621200" h="3621148">
                <a:moveTo>
                  <a:pt x="0" y="0"/>
                </a:moveTo>
                <a:lnTo>
                  <a:pt x="3621200" y="0"/>
                </a:lnTo>
                <a:lnTo>
                  <a:pt x="3621200" y="3621148"/>
                </a:lnTo>
                <a:lnTo>
                  <a:pt x="0" y="362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flipH="1">
            <a:off x="1179130" y="7552000"/>
            <a:ext cx="3086404" cy="3086352"/>
          </a:xfrm>
          <a:custGeom>
            <a:avLst/>
            <a:gdLst/>
            <a:ahLst/>
            <a:cxnLst/>
            <a:rect l="l" t="t" r="r" b="b"/>
            <a:pathLst>
              <a:path w="3086404" h="3086352">
                <a:moveTo>
                  <a:pt x="3086404" y="0"/>
                </a:moveTo>
                <a:lnTo>
                  <a:pt x="0" y="0"/>
                </a:lnTo>
                <a:lnTo>
                  <a:pt x="0" y="3086352"/>
                </a:lnTo>
                <a:lnTo>
                  <a:pt x="3086404" y="3086352"/>
                </a:lnTo>
                <a:lnTo>
                  <a:pt x="3086404" y="0"/>
                </a:lnTo>
                <a:close/>
              </a:path>
            </a:pathLst>
          </a:custGeom>
          <a:blipFill>
            <a:blip r:embed="rId7"/>
            <a:stretch>
              <a:fillRect b="-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4509558" flipH="1">
            <a:off x="655149" y="491958"/>
            <a:ext cx="1262262" cy="1262240"/>
          </a:xfrm>
          <a:custGeom>
            <a:avLst/>
            <a:gdLst/>
            <a:ahLst/>
            <a:cxnLst/>
            <a:rect l="l" t="t" r="r" b="b"/>
            <a:pathLst>
              <a:path w="1262262" h="1262240">
                <a:moveTo>
                  <a:pt x="1262262" y="0"/>
                </a:moveTo>
                <a:lnTo>
                  <a:pt x="0" y="0"/>
                </a:lnTo>
                <a:lnTo>
                  <a:pt x="0" y="1262240"/>
                </a:lnTo>
                <a:lnTo>
                  <a:pt x="1262262" y="1262240"/>
                </a:lnTo>
                <a:lnTo>
                  <a:pt x="126226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10412413" flipH="1">
            <a:off x="164671" y="5907494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7390064" flipH="1">
            <a:off x="16703061" y="6090761"/>
            <a:ext cx="1431624" cy="1431624"/>
          </a:xfrm>
          <a:custGeom>
            <a:avLst/>
            <a:gdLst/>
            <a:ahLst/>
            <a:cxnLst/>
            <a:rect l="l" t="t" r="r" b="b"/>
            <a:pathLst>
              <a:path w="1431624" h="1431624">
                <a:moveTo>
                  <a:pt x="1431624" y="0"/>
                </a:moveTo>
                <a:lnTo>
                  <a:pt x="0" y="0"/>
                </a:lnTo>
                <a:lnTo>
                  <a:pt x="0" y="1431624"/>
                </a:lnTo>
                <a:lnTo>
                  <a:pt x="1431624" y="1431624"/>
                </a:lnTo>
                <a:lnTo>
                  <a:pt x="14316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-731647" y="1250281"/>
            <a:ext cx="17433857" cy="9130983"/>
          </a:xfrm>
          <a:custGeom>
            <a:avLst/>
            <a:gdLst/>
            <a:ahLst/>
            <a:cxnLst/>
            <a:rect l="l" t="t" r="r" b="b"/>
            <a:pathLst>
              <a:path w="17433857" h="9130983">
                <a:moveTo>
                  <a:pt x="0" y="0"/>
                </a:moveTo>
                <a:lnTo>
                  <a:pt x="17433857" y="0"/>
                </a:lnTo>
                <a:lnTo>
                  <a:pt x="17433857" y="9130982"/>
                </a:lnTo>
                <a:lnTo>
                  <a:pt x="0" y="9130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2867625" y="209347"/>
            <a:ext cx="1255275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DC7137"/>
                </a:solidFill>
                <a:latin typeface="Arimo"/>
                <a:ea typeface="Arimo"/>
                <a:cs typeface="Arimo"/>
                <a:sym typeface="Arimo"/>
              </a:rPr>
              <a:t>Architectural </a:t>
            </a:r>
            <a:r>
              <a:rPr lang="en-US" sz="9600">
                <a:solidFill>
                  <a:srgbClr val="65852F"/>
                </a:solidFill>
                <a:latin typeface="Arimo"/>
                <a:ea typeface="Arimo"/>
                <a:cs typeface="Arimo"/>
                <a:sym typeface="Arimo"/>
              </a:rPr>
              <a:t>Diagram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flipH="1">
            <a:off x="0" y="-5146977"/>
            <a:ext cx="6863370" cy="15433979"/>
          </a:xfrm>
          <a:custGeom>
            <a:avLst/>
            <a:gdLst/>
            <a:ahLst/>
            <a:cxnLst/>
            <a:rect l="l" t="t" r="r" b="b"/>
            <a:pathLst>
              <a:path w="6863370" h="15433979">
                <a:moveTo>
                  <a:pt x="6863370" y="0"/>
                </a:moveTo>
                <a:lnTo>
                  <a:pt x="0" y="0"/>
                </a:lnTo>
                <a:lnTo>
                  <a:pt x="0" y="15433979"/>
                </a:lnTo>
                <a:lnTo>
                  <a:pt x="6863370" y="15433979"/>
                </a:lnTo>
                <a:lnTo>
                  <a:pt x="6863370" y="0"/>
                </a:lnTo>
                <a:close/>
              </a:path>
            </a:pathLst>
          </a:custGeom>
          <a:blipFill>
            <a:blip r:embed="rId4"/>
            <a:stretch>
              <a:fillRect l="-91839" r="-3325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4509558" flipH="1">
            <a:off x="2505005" y="3788108"/>
            <a:ext cx="1262262" cy="1262240"/>
          </a:xfrm>
          <a:custGeom>
            <a:avLst/>
            <a:gdLst/>
            <a:ahLst/>
            <a:cxnLst/>
            <a:rect l="l" t="t" r="r" b="b"/>
            <a:pathLst>
              <a:path w="1262262" h="1262240">
                <a:moveTo>
                  <a:pt x="1262262" y="0"/>
                </a:moveTo>
                <a:lnTo>
                  <a:pt x="0" y="0"/>
                </a:lnTo>
                <a:lnTo>
                  <a:pt x="0" y="1262240"/>
                </a:lnTo>
                <a:lnTo>
                  <a:pt x="1262262" y="1262240"/>
                </a:lnTo>
                <a:lnTo>
                  <a:pt x="126226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10412413" flipH="1">
            <a:off x="-178001" y="8134865"/>
            <a:ext cx="1728058" cy="1728058"/>
          </a:xfrm>
          <a:custGeom>
            <a:avLst/>
            <a:gdLst/>
            <a:ahLst/>
            <a:cxnLst/>
            <a:rect l="l" t="t" r="r" b="b"/>
            <a:pathLst>
              <a:path w="1728058" h="1728058">
                <a:moveTo>
                  <a:pt x="1728058" y="0"/>
                </a:moveTo>
                <a:lnTo>
                  <a:pt x="0" y="0"/>
                </a:lnTo>
                <a:lnTo>
                  <a:pt x="0" y="1728058"/>
                </a:lnTo>
                <a:lnTo>
                  <a:pt x="1728058" y="1728058"/>
                </a:lnTo>
                <a:lnTo>
                  <a:pt x="172805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1725397" y="-3175572"/>
            <a:ext cx="26054691" cy="13646145"/>
          </a:xfrm>
          <a:custGeom>
            <a:avLst/>
            <a:gdLst/>
            <a:ahLst/>
            <a:cxnLst/>
            <a:rect l="l" t="t" r="r" b="b"/>
            <a:pathLst>
              <a:path w="26054691" h="13646145">
                <a:moveTo>
                  <a:pt x="0" y="0"/>
                </a:moveTo>
                <a:lnTo>
                  <a:pt x="26054691" y="0"/>
                </a:lnTo>
                <a:lnTo>
                  <a:pt x="26054691" y="13646145"/>
                </a:lnTo>
                <a:lnTo>
                  <a:pt x="0" y="13646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192333">
            <a:off x="8741788" y="-1630495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4242147">
            <a:off x="12954857" y="778326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1784827">
            <a:off x="12680719" y="-1167748"/>
            <a:ext cx="7315200" cy="3999108"/>
          </a:xfrm>
          <a:custGeom>
            <a:avLst/>
            <a:gdLst/>
            <a:ahLst/>
            <a:cxnLst/>
            <a:rect l="l" t="t" r="r" b="b"/>
            <a:pathLst>
              <a:path w="7315200" h="3999108">
                <a:moveTo>
                  <a:pt x="0" y="0"/>
                </a:moveTo>
                <a:lnTo>
                  <a:pt x="7315200" y="0"/>
                </a:lnTo>
                <a:lnTo>
                  <a:pt x="7315200" y="3999108"/>
                </a:lnTo>
                <a:lnTo>
                  <a:pt x="0" y="399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466</Words>
  <Application>Microsoft Office PowerPoint</Application>
  <PresentationFormat>Custom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Fira Sans</vt:lpstr>
      <vt:lpstr>Arimo Bold</vt:lpstr>
      <vt:lpstr>Public Sans</vt:lpstr>
      <vt:lpstr>Fira Sans 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BabyBara.pptx</dc:title>
  <cp:lastModifiedBy>Qi Xuan Ariel Yong (student)</cp:lastModifiedBy>
  <cp:revision>2</cp:revision>
  <dcterms:created xsi:type="dcterms:W3CDTF">2006-08-16T00:00:00Z</dcterms:created>
  <dcterms:modified xsi:type="dcterms:W3CDTF">2024-12-10T03:41:54Z</dcterms:modified>
  <dc:identifier>DAGYx2cGDxY</dc:identifier>
</cp:coreProperties>
</file>